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8A92D7-B4C8-47A9-951F-611D977C0469}"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31171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8A92D7-B4C8-47A9-951F-611D977C0469}"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237843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8A92D7-B4C8-47A9-951F-611D977C0469}"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66306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8A92D7-B4C8-47A9-951F-611D977C0469}"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184214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A92D7-B4C8-47A9-951F-611D977C0469}"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407997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8A92D7-B4C8-47A9-951F-611D977C0469}" type="datetimeFigureOut">
              <a:rPr lang="en-GB" smtClean="0"/>
              <a:t>03/10/2025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249552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8A92D7-B4C8-47A9-951F-611D977C0469}" type="datetimeFigureOut">
              <a:rPr lang="en-GB" smtClean="0"/>
              <a:t>03/10/2025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308674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8A92D7-B4C8-47A9-951F-611D977C0469}" type="datetimeFigureOut">
              <a:rPr lang="en-GB" smtClean="0"/>
              <a:t>03/10/2025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345346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A92D7-B4C8-47A9-951F-611D977C0469}" type="datetimeFigureOut">
              <a:rPr lang="en-GB" smtClean="0"/>
              <a:t>03/10/2025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404050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A92D7-B4C8-47A9-951F-611D977C0469}" type="datetimeFigureOut">
              <a:rPr lang="en-GB" smtClean="0"/>
              <a:t>03/10/2025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318187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A92D7-B4C8-47A9-951F-611D977C0469}" type="datetimeFigureOut">
              <a:rPr lang="en-GB" smtClean="0"/>
              <a:t>03/10/2025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E18952-A4D2-4FD4-8E96-B4A1920B1656}" type="slidenum">
              <a:rPr lang="en-GB" smtClean="0"/>
              <a:t>‹#›</a:t>
            </a:fld>
            <a:endParaRPr lang="en-GB"/>
          </a:p>
        </p:txBody>
      </p:sp>
    </p:spTree>
    <p:extLst>
      <p:ext uri="{BB962C8B-B14F-4D97-AF65-F5344CB8AC3E}">
        <p14:creationId xmlns:p14="http://schemas.microsoft.com/office/powerpoint/2010/main" val="265899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A92D7-B4C8-47A9-951F-611D977C0469}" type="datetimeFigureOut">
              <a:rPr lang="en-GB" smtClean="0"/>
              <a:t>03/10/2025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18952-A4D2-4FD4-8E96-B4A1920B1656}" type="slidenum">
              <a:rPr lang="en-GB" smtClean="0"/>
              <a:t>‹#›</a:t>
            </a:fld>
            <a:endParaRPr lang="en-GB"/>
          </a:p>
        </p:txBody>
      </p:sp>
    </p:spTree>
    <p:extLst>
      <p:ext uri="{BB962C8B-B14F-4D97-AF65-F5344CB8AC3E}">
        <p14:creationId xmlns:p14="http://schemas.microsoft.com/office/powerpoint/2010/main" val="2372851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6768752" cy="1470025"/>
          </a:xfrm>
        </p:spPr>
        <p:txBody>
          <a:bodyPr>
            <a:normAutofit/>
          </a:bodyPr>
          <a:lstStyle/>
          <a:p>
            <a:r>
              <a:rPr lang="en-GB" sz="5400" b="1" dirty="0" smtClean="0">
                <a:effectLst>
                  <a:outerShdw blurRad="38100" dist="38100" dir="2700000" algn="tl">
                    <a:srgbClr val="000000">
                      <a:alpha val="43137"/>
                    </a:srgbClr>
                  </a:outerShdw>
                </a:effectLst>
                <a:latin typeface="Comic Sans MS" panose="030F0702030302020204" pitchFamily="66" charset="0"/>
              </a:rPr>
              <a:t>Phonics </a:t>
            </a:r>
            <a:r>
              <a:rPr lang="en-GB" sz="5400" b="1" dirty="0" smtClean="0">
                <a:effectLst>
                  <a:outerShdw blurRad="38100" dist="38100" dir="2700000" algn="tl">
                    <a:srgbClr val="000000">
                      <a:alpha val="43137"/>
                    </a:srgbClr>
                  </a:outerShdw>
                </a:effectLst>
                <a:latin typeface="Comic Sans MS" panose="030F0702030302020204" pitchFamily="66" charset="0"/>
              </a:rPr>
              <a:t>Workshop</a:t>
            </a:r>
            <a:endParaRPr lang="en-GB" sz="5400" b="1" dirty="0">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1371600" y="5733256"/>
            <a:ext cx="6400800" cy="792088"/>
          </a:xfrm>
        </p:spPr>
        <p:txBody>
          <a:bodyPr/>
          <a:lstStyle/>
          <a:p>
            <a:r>
              <a:rPr lang="en-US" dirty="0" smtClean="0">
                <a:solidFill>
                  <a:schemeClr val="tx1"/>
                </a:solidFill>
                <a:latin typeface="Comic Sans MS" panose="030F0702030302020204" pitchFamily="66" charset="0"/>
              </a:rPr>
              <a:t>2025</a:t>
            </a:r>
          </a:p>
          <a:p>
            <a:endParaRPr lang="en-GB" dirty="0">
              <a:solidFill>
                <a:schemeClr val="tx1"/>
              </a:solidFill>
              <a:latin typeface="Comic Sans MS" panose="030F0702030302020204"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9953" y="2132856"/>
            <a:ext cx="2985686" cy="301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04664"/>
            <a:ext cx="1316577" cy="134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31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omic Sans MS" panose="030F0702030302020204" pitchFamily="66" charset="0"/>
              </a:rPr>
              <a:t>Diagraphs and </a:t>
            </a:r>
            <a:r>
              <a:rPr lang="en-GB" b="1" dirty="0" err="1" smtClean="0">
                <a:latin typeface="Comic Sans MS" panose="030F0702030302020204" pitchFamily="66" charset="0"/>
              </a:rPr>
              <a:t>Trigraphs</a:t>
            </a:r>
            <a:endParaRPr lang="en-GB" b="1" dirty="0">
              <a:latin typeface="Comic Sans MS" panose="030F0702030302020204" pitchFamily="66" charset="0"/>
            </a:endParaRPr>
          </a:p>
        </p:txBody>
      </p:sp>
      <p:sp>
        <p:nvSpPr>
          <p:cNvPr id="3" name="Content Placeholder 2"/>
          <p:cNvSpPr>
            <a:spLocks noGrp="1"/>
          </p:cNvSpPr>
          <p:nvPr>
            <p:ph idx="1"/>
          </p:nvPr>
        </p:nvSpPr>
        <p:spPr>
          <a:xfrm>
            <a:off x="457200" y="1340769"/>
            <a:ext cx="8229600" cy="2232248"/>
          </a:xfrm>
        </p:spPr>
        <p:txBody>
          <a:bodyPr>
            <a:normAutofit fontScale="92500"/>
          </a:bodyPr>
          <a:lstStyle/>
          <a:p>
            <a:r>
              <a:rPr lang="en-GB" dirty="0" smtClean="0">
                <a:latin typeface="Comic Sans MS" panose="030F0702030302020204" pitchFamily="66" charset="0"/>
              </a:rPr>
              <a:t>Some sounds have more than one letter to represent it.</a:t>
            </a:r>
          </a:p>
          <a:p>
            <a:r>
              <a:rPr lang="en-GB" dirty="0" smtClean="0">
                <a:latin typeface="Comic Sans MS" panose="030F0702030302020204" pitchFamily="66" charset="0"/>
              </a:rPr>
              <a:t>Sounds with 2 letters are called diagraphs</a:t>
            </a:r>
          </a:p>
          <a:p>
            <a:r>
              <a:rPr lang="en-GB" dirty="0" smtClean="0">
                <a:latin typeface="Comic Sans MS" panose="030F0702030302020204" pitchFamily="66" charset="0"/>
              </a:rPr>
              <a:t>Sounds with 3 letters are called </a:t>
            </a:r>
            <a:r>
              <a:rPr lang="en-GB" dirty="0" err="1" smtClean="0">
                <a:latin typeface="Comic Sans MS" panose="030F0702030302020204" pitchFamily="66" charset="0"/>
              </a:rPr>
              <a:t>trigraphs</a:t>
            </a:r>
            <a:endParaRPr lang="en-GB" dirty="0">
              <a:latin typeface="Comic Sans MS" panose="030F0702030302020204"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7" y="3573016"/>
            <a:ext cx="652462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788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buNone/>
            </a:pPr>
            <a:r>
              <a:rPr lang="en-GB" dirty="0" smtClean="0"/>
              <a:t>Children spend a busy year in Reception learning one way to read and write each of the 44 sounds in the English language!</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80142"/>
            <a:ext cx="472283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717" y="2480142"/>
            <a:ext cx="4536504" cy="274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57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buNone/>
            </a:pPr>
            <a:r>
              <a:rPr lang="en-GB" dirty="0" smtClean="0">
                <a:latin typeface="Comic Sans MS" panose="030F0702030302020204" pitchFamily="66" charset="0"/>
              </a:rPr>
              <a:t>In Year 1, children develop their reading even further by learning there are sometimes different ways to spell the same sound </a:t>
            </a:r>
            <a:r>
              <a:rPr lang="en-GB" dirty="0" err="1" smtClean="0">
                <a:latin typeface="Comic Sans MS" panose="030F0702030302020204" pitchFamily="66" charset="0"/>
              </a:rPr>
              <a:t>eg</a:t>
            </a:r>
            <a:r>
              <a:rPr lang="en-GB" dirty="0" smtClean="0">
                <a:latin typeface="Comic Sans MS" panose="030F0702030302020204" pitchFamily="66" charset="0"/>
              </a:rPr>
              <a:t>.</a:t>
            </a:r>
          </a:p>
          <a:p>
            <a:pPr marL="0" indent="0">
              <a:buNone/>
            </a:pPr>
            <a:endParaRPr lang="en-GB" dirty="0">
              <a:latin typeface="Comic Sans MS" panose="030F0702030302020204" pitchFamily="66"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76872"/>
            <a:ext cx="8820472" cy="383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6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omic Sans MS" panose="030F0702030302020204" pitchFamily="66" charset="0"/>
              </a:rPr>
              <a:t>Bug Club sound board</a:t>
            </a:r>
            <a:endParaRPr lang="en-GB" dirty="0">
              <a:latin typeface="Comic Sans MS" panose="030F0702030302020204" pitchFamily="66" charset="0"/>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881613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20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omic Sans MS" panose="030F0702030302020204" pitchFamily="66" charset="0"/>
              </a:rPr>
              <a:t>Tricky words!</a:t>
            </a:r>
            <a:endParaRPr lang="en-GB" b="1"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On top of all of this children are also taught that some words cannot be decoded using the rules they have learnt.</a:t>
            </a:r>
          </a:p>
          <a:p>
            <a:r>
              <a:rPr lang="en-GB" dirty="0" smtClean="0">
                <a:latin typeface="Comic Sans MS" panose="030F0702030302020204" pitchFamily="66" charset="0"/>
              </a:rPr>
              <a:t>We call these </a:t>
            </a:r>
            <a:r>
              <a:rPr lang="en-GB" b="1" i="1" dirty="0" smtClean="0">
                <a:latin typeface="Comic Sans MS" panose="030F0702030302020204" pitchFamily="66" charset="0"/>
              </a:rPr>
              <a:t>tricky words </a:t>
            </a:r>
            <a:r>
              <a:rPr lang="en-GB" dirty="0" smtClean="0">
                <a:latin typeface="Comic Sans MS" panose="030F0702030302020204" pitchFamily="66" charset="0"/>
              </a:rPr>
              <a:t>and the best way children can learn them is by remembering what they look like.</a:t>
            </a:r>
            <a:endParaRPr lang="en-GB" dirty="0">
              <a:latin typeface="Comic Sans MS" panose="030F0702030302020204" pitchFamily="66" charset="0"/>
            </a:endParaRPr>
          </a:p>
        </p:txBody>
      </p:sp>
    </p:spTree>
    <p:extLst>
      <p:ext uri="{BB962C8B-B14F-4D97-AF65-F5344CB8AC3E}">
        <p14:creationId xmlns:p14="http://schemas.microsoft.com/office/powerpoint/2010/main" val="95328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208912" cy="557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58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Comic Sans MS" panose="030F0702030302020204" pitchFamily="66" charset="0"/>
              </a:rPr>
              <a:t>Year 1 Phonics Screening check</a:t>
            </a:r>
            <a:endParaRPr lang="en-GB" b="1"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Children complete a phonics reading check a the end of Year 1</a:t>
            </a:r>
          </a:p>
          <a:p>
            <a:r>
              <a:rPr lang="en-GB" dirty="0" smtClean="0">
                <a:latin typeface="Comic Sans MS" panose="030F0702030302020204" pitchFamily="66" charset="0"/>
              </a:rPr>
              <a:t>Summer term – June</a:t>
            </a:r>
          </a:p>
          <a:p>
            <a:r>
              <a:rPr lang="en-GB" dirty="0" smtClean="0">
                <a:latin typeface="Comic Sans MS" panose="030F0702030302020204" pitchFamily="66" charset="0"/>
              </a:rPr>
              <a:t>A phonics screening check pack will be sent home </a:t>
            </a:r>
          </a:p>
          <a:p>
            <a:pPr marL="0" indent="0">
              <a:buNone/>
            </a:pPr>
            <a:endParaRPr lang="en-GB" dirty="0"/>
          </a:p>
        </p:txBody>
      </p:sp>
    </p:spTree>
    <p:extLst>
      <p:ext uri="{BB962C8B-B14F-4D97-AF65-F5344CB8AC3E}">
        <p14:creationId xmlns:p14="http://schemas.microsoft.com/office/powerpoint/2010/main" val="3583642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937523"/>
          </a:xfrm>
        </p:spPr>
        <p:txBody>
          <a:bodyPr/>
          <a:lstStyle/>
          <a:p>
            <a:r>
              <a:rPr lang="en-GB" dirty="0" smtClean="0">
                <a:latin typeface="Comic Sans MS" panose="030F0702030302020204" pitchFamily="66" charset="0"/>
              </a:rPr>
              <a:t>The children will be asked to read 40 words</a:t>
            </a:r>
          </a:p>
          <a:p>
            <a:r>
              <a:rPr lang="en-GB" dirty="0" smtClean="0">
                <a:latin typeface="Comic Sans MS" panose="030F0702030302020204" pitchFamily="66" charset="0"/>
              </a:rPr>
              <a:t>They will complete the test one at a time with a familiar adult</a:t>
            </a:r>
          </a:p>
          <a:p>
            <a:r>
              <a:rPr lang="en-GB" dirty="0" smtClean="0">
                <a:latin typeface="Comic Sans MS" panose="030F0702030302020204" pitchFamily="66" charset="0"/>
              </a:rPr>
              <a:t>It takes between 2-5 minutes</a:t>
            </a:r>
          </a:p>
          <a:p>
            <a:r>
              <a:rPr lang="en-GB" dirty="0" smtClean="0">
                <a:latin typeface="Comic Sans MS" panose="030F0702030302020204" pitchFamily="66" charset="0"/>
              </a:rPr>
              <a:t>If they do not manage to read the minimum number of words to pass, they will be given extra support and will repeat the test in Year 2</a:t>
            </a:r>
          </a:p>
          <a:p>
            <a:pPr marL="0" indent="0">
              <a:buNone/>
            </a:pPr>
            <a:endParaRPr lang="en-GB" dirty="0"/>
          </a:p>
        </p:txBody>
      </p:sp>
    </p:spTree>
    <p:extLst>
      <p:ext uri="{BB962C8B-B14F-4D97-AF65-F5344CB8AC3E}">
        <p14:creationId xmlns:p14="http://schemas.microsoft.com/office/powerpoint/2010/main" val="351674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omic Sans MS" panose="030F0702030302020204" pitchFamily="66" charset="0"/>
              </a:rPr>
              <a:t>What to expect in the test?</a:t>
            </a:r>
            <a:endParaRPr lang="en-GB" b="1"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They will read some words with 2 and 3 sounds </a:t>
            </a:r>
            <a:r>
              <a:rPr lang="en-GB" dirty="0" err="1" smtClean="0">
                <a:latin typeface="Comic Sans MS" panose="030F0702030302020204" pitchFamily="66" charset="0"/>
              </a:rPr>
              <a:t>eg</a:t>
            </a:r>
            <a:r>
              <a:rPr lang="en-GB" dirty="0" smtClean="0">
                <a:latin typeface="Comic Sans MS" panose="030F0702030302020204" pitchFamily="66" charset="0"/>
              </a:rPr>
              <a:t>.</a:t>
            </a:r>
          </a:p>
          <a:p>
            <a:pPr marL="0" indent="0" algn="ctr">
              <a:buNone/>
            </a:pPr>
            <a:r>
              <a:rPr lang="en-GB" sz="4000" b="1" dirty="0">
                <a:latin typeface="Comic Sans MS" panose="030F0702030302020204" pitchFamily="66" charset="0"/>
              </a:rPr>
              <a:t>i</a:t>
            </a:r>
            <a:r>
              <a:rPr lang="en-GB" sz="4000" b="1" dirty="0" smtClean="0">
                <a:latin typeface="Comic Sans MS" panose="030F0702030302020204" pitchFamily="66" charset="0"/>
              </a:rPr>
              <a:t>n</a:t>
            </a:r>
          </a:p>
          <a:p>
            <a:pPr marL="0" indent="0" algn="ctr">
              <a:buNone/>
            </a:pPr>
            <a:r>
              <a:rPr lang="en-GB" sz="4000" b="1" dirty="0">
                <a:latin typeface="Comic Sans MS" panose="030F0702030302020204" pitchFamily="66" charset="0"/>
              </a:rPr>
              <a:t>d</a:t>
            </a:r>
            <a:r>
              <a:rPr lang="en-GB" sz="4000" b="1" dirty="0" smtClean="0">
                <a:latin typeface="Comic Sans MS" panose="030F0702030302020204" pitchFamily="66" charset="0"/>
              </a:rPr>
              <a:t>og</a:t>
            </a:r>
          </a:p>
          <a:p>
            <a:pPr marL="0" indent="0" algn="ctr">
              <a:buNone/>
            </a:pPr>
            <a:r>
              <a:rPr lang="en-GB" sz="4000" b="1" dirty="0">
                <a:latin typeface="Comic Sans MS" panose="030F0702030302020204" pitchFamily="66" charset="0"/>
              </a:rPr>
              <a:t>s</a:t>
            </a:r>
            <a:r>
              <a:rPr lang="en-GB" sz="4000" b="1" dirty="0" smtClean="0">
                <a:latin typeface="Comic Sans MS" panose="030F0702030302020204" pitchFamily="66" charset="0"/>
              </a:rPr>
              <a:t>hip</a:t>
            </a:r>
          </a:p>
          <a:p>
            <a:pPr marL="0" indent="0" algn="ctr">
              <a:buNone/>
            </a:pPr>
            <a:r>
              <a:rPr lang="en-GB" sz="4000" b="1" dirty="0">
                <a:latin typeface="Comic Sans MS" panose="030F0702030302020204" pitchFamily="66" charset="0"/>
              </a:rPr>
              <a:t>p</a:t>
            </a:r>
            <a:r>
              <a:rPr lang="en-GB" sz="4000" b="1" dirty="0" smtClean="0">
                <a:latin typeface="Comic Sans MS" panose="030F0702030302020204" pitchFamily="66" charset="0"/>
              </a:rPr>
              <a:t>lay </a:t>
            </a:r>
            <a:endParaRPr lang="en-GB" sz="4000" b="1" dirty="0">
              <a:latin typeface="Comic Sans MS" panose="030F0702030302020204" pitchFamily="66" charset="0"/>
            </a:endParaRPr>
          </a:p>
        </p:txBody>
      </p:sp>
    </p:spTree>
    <p:extLst>
      <p:ext uri="{BB962C8B-B14F-4D97-AF65-F5344CB8AC3E}">
        <p14:creationId xmlns:p14="http://schemas.microsoft.com/office/powerpoint/2010/main" val="2635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marL="0" indent="0">
              <a:buNone/>
            </a:pPr>
            <a:r>
              <a:rPr lang="en-GB" dirty="0" smtClean="0">
                <a:latin typeface="Comic Sans MS" panose="030F0702030302020204" pitchFamily="66" charset="0"/>
              </a:rPr>
              <a:t>And then words with different letter combinations like…</a:t>
            </a:r>
          </a:p>
          <a:p>
            <a:pPr marL="0" indent="0" algn="ctr">
              <a:buNone/>
            </a:pPr>
            <a:r>
              <a:rPr lang="en-GB" sz="4000" b="1" dirty="0" smtClean="0">
                <a:latin typeface="Comic Sans MS" panose="030F0702030302020204" pitchFamily="66" charset="0"/>
              </a:rPr>
              <a:t>Scream</a:t>
            </a:r>
          </a:p>
          <a:p>
            <a:pPr marL="0" indent="0" algn="ctr">
              <a:buNone/>
            </a:pPr>
            <a:r>
              <a:rPr lang="en-GB" sz="4000" b="1" dirty="0" smtClean="0">
                <a:latin typeface="Comic Sans MS" panose="030F0702030302020204" pitchFamily="66" charset="0"/>
              </a:rPr>
              <a:t>Phone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And longer words like…</a:t>
            </a:r>
          </a:p>
          <a:p>
            <a:pPr marL="0" indent="0" algn="ctr">
              <a:buNone/>
            </a:pPr>
            <a:r>
              <a:rPr lang="en-GB" sz="4000" b="1" dirty="0" smtClean="0">
                <a:latin typeface="Comic Sans MS" panose="030F0702030302020204" pitchFamily="66" charset="0"/>
              </a:rPr>
              <a:t>Second</a:t>
            </a:r>
          </a:p>
          <a:p>
            <a:pPr marL="0" indent="0" algn="ctr">
              <a:buNone/>
            </a:pPr>
            <a:r>
              <a:rPr lang="en-GB" sz="4000" b="1" dirty="0" smtClean="0">
                <a:latin typeface="Comic Sans MS" panose="030F0702030302020204" pitchFamily="66" charset="0"/>
              </a:rPr>
              <a:t>Tractor</a:t>
            </a:r>
            <a:endParaRPr lang="en-GB" sz="4000" b="1" dirty="0">
              <a:latin typeface="Comic Sans MS" panose="030F0702030302020204" pitchFamily="66" charset="0"/>
            </a:endParaRPr>
          </a:p>
        </p:txBody>
      </p:sp>
    </p:spTree>
    <p:extLst>
      <p:ext uri="{BB962C8B-B14F-4D97-AF65-F5344CB8AC3E}">
        <p14:creationId xmlns:p14="http://schemas.microsoft.com/office/powerpoint/2010/main" val="218829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Comic Sans MS" panose="030F0702030302020204" pitchFamily="66" charset="0"/>
              </a:rPr>
              <a:t>What is “Phonics”?</a:t>
            </a:r>
            <a:endParaRPr lang="en-GB" sz="4000" b="1" dirty="0">
              <a:latin typeface="Comic Sans MS" panose="030F0702030302020204" pitchFamily="66" charset="0"/>
            </a:endParaRPr>
          </a:p>
        </p:txBody>
      </p:sp>
      <p:sp>
        <p:nvSpPr>
          <p:cNvPr id="3" name="Content Placeholder 2"/>
          <p:cNvSpPr>
            <a:spLocks noGrp="1"/>
          </p:cNvSpPr>
          <p:nvPr>
            <p:ph idx="1"/>
          </p:nvPr>
        </p:nvSpPr>
        <p:spPr>
          <a:xfrm>
            <a:off x="457200" y="1340768"/>
            <a:ext cx="8229600" cy="4785395"/>
          </a:xfrm>
        </p:spPr>
        <p:txBody>
          <a:bodyPr>
            <a:normAutofit/>
          </a:bodyPr>
          <a:lstStyle/>
          <a:p>
            <a:r>
              <a:rPr lang="en-GB" dirty="0" smtClean="0">
                <a:latin typeface="Comic Sans MS" panose="030F0702030302020204" pitchFamily="66" charset="0"/>
              </a:rPr>
              <a:t>Phonics is one of the most robust and recognised ways of teaching children to learn to read and write.</a:t>
            </a:r>
          </a:p>
          <a:p>
            <a:r>
              <a:rPr lang="en-GB" dirty="0" smtClean="0">
                <a:latin typeface="Comic Sans MS" panose="030F0702030302020204" pitchFamily="66" charset="0"/>
              </a:rPr>
              <a:t>It involves teaching children to hear the different sounds (phonemes) that make up words. For example in the word ‘cat’ we can hear 3 sounds…</a:t>
            </a:r>
            <a:endParaRPr lang="en-GB" dirty="0">
              <a:latin typeface="Comic Sans MS" panose="030F0702030302020204" pitchFamily="66" charset="0"/>
            </a:endParaRPr>
          </a:p>
        </p:txBody>
      </p:sp>
    </p:spTree>
    <p:extLst>
      <p:ext uri="{BB962C8B-B14F-4D97-AF65-F5344CB8AC3E}">
        <p14:creationId xmlns:p14="http://schemas.microsoft.com/office/powerpoint/2010/main" val="3625475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6" y="300399"/>
            <a:ext cx="3862614" cy="5423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2656"/>
            <a:ext cx="3672408" cy="539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5877272"/>
            <a:ext cx="7920880" cy="646331"/>
          </a:xfrm>
          <a:prstGeom prst="rect">
            <a:avLst/>
          </a:prstGeom>
          <a:noFill/>
        </p:spPr>
        <p:txBody>
          <a:bodyPr wrap="square" rtlCol="0">
            <a:spAutoFit/>
          </a:bodyPr>
          <a:lstStyle/>
          <a:p>
            <a:r>
              <a:rPr lang="en-GB" sz="3600" dirty="0" smtClean="0">
                <a:latin typeface="Comic Sans MS" panose="030F0702030302020204" pitchFamily="66" charset="0"/>
              </a:rPr>
              <a:t>Real words               Alien words</a:t>
            </a:r>
            <a:endParaRPr lang="en-GB" sz="3600" dirty="0">
              <a:latin typeface="Comic Sans MS" panose="030F0702030302020204" pitchFamily="66" charset="0"/>
            </a:endParaRPr>
          </a:p>
        </p:txBody>
      </p:sp>
    </p:spTree>
    <p:extLst>
      <p:ext uri="{BB962C8B-B14F-4D97-AF65-F5344CB8AC3E}">
        <p14:creationId xmlns:p14="http://schemas.microsoft.com/office/powerpoint/2010/main" val="3201109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Comic Sans MS" panose="030F0702030302020204" pitchFamily="66" charset="0"/>
              </a:rPr>
              <a:t>How can you help?</a:t>
            </a:r>
            <a:endParaRPr lang="en-GB" b="1" dirty="0">
              <a:latin typeface="Comic Sans MS" panose="030F0702030302020204" pitchFamily="66" charset="0"/>
            </a:endParaRPr>
          </a:p>
        </p:txBody>
      </p:sp>
      <p:sp>
        <p:nvSpPr>
          <p:cNvPr id="3" name="Content Placeholder 2"/>
          <p:cNvSpPr>
            <a:spLocks noGrp="1"/>
          </p:cNvSpPr>
          <p:nvPr>
            <p:ph idx="1"/>
          </p:nvPr>
        </p:nvSpPr>
        <p:spPr>
          <a:xfrm>
            <a:off x="457200" y="1340768"/>
            <a:ext cx="8229600" cy="4785395"/>
          </a:xfrm>
        </p:spPr>
        <p:txBody>
          <a:bodyPr/>
          <a:lstStyle/>
          <a:p>
            <a:r>
              <a:rPr lang="en-GB" dirty="0" smtClean="0">
                <a:latin typeface="Comic Sans MS" panose="030F0702030302020204" pitchFamily="66" charset="0"/>
              </a:rPr>
              <a:t>Read as much as possible with your child.</a:t>
            </a:r>
          </a:p>
          <a:p>
            <a:r>
              <a:rPr lang="en-GB" dirty="0" smtClean="0">
                <a:latin typeface="Comic Sans MS" panose="030F0702030302020204" pitchFamily="66" charset="0"/>
              </a:rPr>
              <a:t>“</a:t>
            </a:r>
            <a:r>
              <a:rPr lang="en-GB" i="1" dirty="0" smtClean="0">
                <a:latin typeface="Comic Sans MS" panose="030F0702030302020204" pitchFamily="66" charset="0"/>
              </a:rPr>
              <a:t>Book related talk introduces children to language that they might not hear in ordinary conversation, especially the vocabulary of the book itself. This primes them to understand what they read later, in their leisure reading and across the curriculum”. </a:t>
            </a:r>
            <a:endParaRPr lang="en-GB" i="1" dirty="0">
              <a:latin typeface="Comic Sans MS" panose="030F0702030302020204" pitchFamily="66" charset="0"/>
            </a:endParaRPr>
          </a:p>
        </p:txBody>
      </p:sp>
    </p:spTree>
    <p:extLst>
      <p:ext uri="{BB962C8B-B14F-4D97-AF65-F5344CB8AC3E}">
        <p14:creationId xmlns:p14="http://schemas.microsoft.com/office/powerpoint/2010/main" val="2100092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28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19672" y="1124744"/>
            <a:ext cx="5400600" cy="22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35696" y="1340768"/>
            <a:ext cx="4968552" cy="1754326"/>
          </a:xfrm>
          <a:prstGeom prst="rect">
            <a:avLst/>
          </a:prstGeom>
          <a:noFill/>
        </p:spPr>
        <p:txBody>
          <a:bodyPr wrap="square" rtlCol="0">
            <a:spAutoFit/>
          </a:bodyPr>
          <a:lstStyle/>
          <a:p>
            <a:r>
              <a:rPr lang="en-GB" sz="3600" dirty="0" smtClean="0">
                <a:latin typeface="Comic Sans MS" panose="030F0702030302020204" pitchFamily="66" charset="0"/>
              </a:rPr>
              <a:t>Class library books go home on Fridays for you to enjoy together.</a:t>
            </a:r>
            <a:endParaRPr lang="en-GB" sz="3600" dirty="0">
              <a:latin typeface="Comic Sans MS" panose="030F0702030302020204" pitchFamily="66" charset="0"/>
            </a:endParaRPr>
          </a:p>
        </p:txBody>
      </p:sp>
    </p:spTree>
    <p:extLst>
      <p:ext uri="{BB962C8B-B14F-4D97-AF65-F5344CB8AC3E}">
        <p14:creationId xmlns:p14="http://schemas.microsoft.com/office/powerpoint/2010/main" val="2046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r>
              <a:rPr lang="en-GB" dirty="0" smtClean="0">
                <a:latin typeface="Comic Sans MS" panose="030F0702030302020204" pitchFamily="66" charset="0"/>
              </a:rPr>
              <a:t>Your child will also bring home a phonics reading book that matches their phonics learning, every day. Please listen to them read it!</a:t>
            </a:r>
          </a:p>
          <a:p>
            <a:r>
              <a:rPr lang="en-GB" dirty="0" smtClean="0">
                <a:latin typeface="Comic Sans MS" panose="030F0702030302020204" pitchFamily="66" charset="0"/>
              </a:rPr>
              <a:t>Your child also has a log in for Bug Club! They have allocated books and games to play to practise their reading at home.</a:t>
            </a:r>
            <a:endParaRPr lang="en-GB" dirty="0">
              <a:latin typeface="Comic Sans MS" panose="030F0702030302020204" pitchFamily="66"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9473">
            <a:off x="4546200" y="4106338"/>
            <a:ext cx="2705149" cy="239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1796">
            <a:off x="1811323" y="4132606"/>
            <a:ext cx="2606080" cy="275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9932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latin typeface="Comic Sans MS" panose="030F0702030302020204" pitchFamily="66" charset="0"/>
              </a:rPr>
              <a:t>A final note…</a:t>
            </a:r>
            <a:endParaRPr lang="en-GB" b="1" dirty="0">
              <a:latin typeface="Comic Sans MS" panose="030F0702030302020204" pitchFamily="66" charset="0"/>
            </a:endParaRPr>
          </a:p>
        </p:txBody>
      </p:sp>
      <p:sp>
        <p:nvSpPr>
          <p:cNvPr id="3" name="Content Placeholder 2"/>
          <p:cNvSpPr>
            <a:spLocks noGrp="1"/>
          </p:cNvSpPr>
          <p:nvPr>
            <p:ph idx="1"/>
          </p:nvPr>
        </p:nvSpPr>
        <p:spPr>
          <a:xfrm>
            <a:off x="457200" y="980728"/>
            <a:ext cx="8229600" cy="5145435"/>
          </a:xfrm>
        </p:spPr>
        <p:txBody>
          <a:bodyPr/>
          <a:lstStyle/>
          <a:p>
            <a:r>
              <a:rPr lang="en-GB" dirty="0" smtClean="0">
                <a:latin typeface="Comic Sans MS" panose="030F0702030302020204" pitchFamily="66" charset="0"/>
              </a:rPr>
              <a:t>Phonics is not the only thing needed to become a fluent reader</a:t>
            </a:r>
          </a:p>
          <a:p>
            <a:r>
              <a:rPr lang="en-GB" dirty="0" smtClean="0">
                <a:latin typeface="Comic Sans MS" panose="030F0702030302020204" pitchFamily="66" charset="0"/>
              </a:rPr>
              <a:t>Please continue to read with your child each day (even for 5 minutes) and encourage them to…</a:t>
            </a:r>
          </a:p>
          <a:p>
            <a:pPr>
              <a:buFont typeface="Wingdings" panose="05000000000000000000" pitchFamily="2" charset="2"/>
              <a:buChar char="Ø"/>
            </a:pPr>
            <a:r>
              <a:rPr lang="en-GB" dirty="0" smtClean="0">
                <a:latin typeface="Comic Sans MS" panose="030F0702030302020204" pitchFamily="66" charset="0"/>
              </a:rPr>
              <a:t>Make their reading sound like talking</a:t>
            </a:r>
          </a:p>
          <a:p>
            <a:pPr>
              <a:buFont typeface="Wingdings" panose="05000000000000000000" pitchFamily="2" charset="2"/>
              <a:buChar char="Ø"/>
            </a:pPr>
            <a:r>
              <a:rPr lang="en-GB" dirty="0" smtClean="0">
                <a:latin typeface="Comic Sans MS" panose="030F0702030302020204" pitchFamily="66" charset="0"/>
              </a:rPr>
              <a:t>Re-read it if it doesn’t make sense</a:t>
            </a:r>
          </a:p>
          <a:p>
            <a:pPr>
              <a:buFont typeface="Wingdings" panose="05000000000000000000" pitchFamily="2" charset="2"/>
              <a:buChar char="Ø"/>
            </a:pPr>
            <a:r>
              <a:rPr lang="en-GB" dirty="0" smtClean="0">
                <a:latin typeface="Comic Sans MS" panose="030F0702030302020204" pitchFamily="66" charset="0"/>
              </a:rPr>
              <a:t>Talk about what they read</a:t>
            </a:r>
          </a:p>
          <a:p>
            <a:pPr>
              <a:buFont typeface="Wingdings" panose="05000000000000000000" pitchFamily="2" charset="2"/>
              <a:buChar char="Ø"/>
            </a:pPr>
            <a:r>
              <a:rPr lang="en-GB" dirty="0" smtClean="0">
                <a:latin typeface="Comic Sans MS" panose="030F0702030302020204" pitchFamily="66" charset="0"/>
              </a:rPr>
              <a:t>Most importantly… ENJOY READING!</a:t>
            </a:r>
          </a:p>
          <a:p>
            <a:pPr marL="0" indent="0">
              <a:buNone/>
            </a:pPr>
            <a:endParaRPr lang="en-GB" dirty="0"/>
          </a:p>
        </p:txBody>
      </p:sp>
    </p:spTree>
    <p:extLst>
      <p:ext uri="{BB962C8B-B14F-4D97-AF65-F5344CB8AC3E}">
        <p14:creationId xmlns:p14="http://schemas.microsoft.com/office/powerpoint/2010/main" val="250777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r>
              <a:rPr lang="en-GB" dirty="0" smtClean="0">
                <a:latin typeface="Comic Sans MS" panose="030F0702030302020204" pitchFamily="66" charset="0"/>
              </a:rPr>
              <a:t>We then teach the children how each of these sounds are represented in print with a letter (grapheme). </a:t>
            </a:r>
          </a:p>
          <a:p>
            <a:pPr marL="0" indent="0">
              <a:buNone/>
            </a:pPr>
            <a:r>
              <a:rPr lang="en-GB" sz="4400" b="1" dirty="0" smtClean="0">
                <a:latin typeface="Comic Sans MS" panose="030F0702030302020204" pitchFamily="66" charset="0"/>
              </a:rPr>
              <a:t>C-a-t</a:t>
            </a:r>
            <a:endParaRPr lang="en-GB" sz="4400" b="1" dirty="0">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204864"/>
            <a:ext cx="4849866" cy="4233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71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GB" b="1" dirty="0" smtClean="0">
                <a:latin typeface="Comic Sans MS" panose="030F0702030302020204" pitchFamily="66" charset="0"/>
              </a:rPr>
              <a:t>So to read…</a:t>
            </a:r>
            <a:endParaRPr lang="en-GB" b="1"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Children learn to:</a:t>
            </a:r>
          </a:p>
          <a:p>
            <a:pPr marL="514350" indent="-514350">
              <a:buFont typeface="+mj-lt"/>
              <a:buAutoNum type="arabicPeriod"/>
            </a:pPr>
            <a:r>
              <a:rPr lang="en-GB" dirty="0" smtClean="0">
                <a:latin typeface="Comic Sans MS" panose="030F0702030302020204" pitchFamily="66" charset="0"/>
              </a:rPr>
              <a:t>Recognise letters and say what sound each one makes</a:t>
            </a:r>
          </a:p>
          <a:p>
            <a:pPr marL="514350" indent="-514350">
              <a:buFont typeface="+mj-lt"/>
              <a:buAutoNum type="arabicPeriod"/>
            </a:pPr>
            <a:r>
              <a:rPr lang="en-GB" dirty="0" smtClean="0">
                <a:latin typeface="Comic Sans MS" panose="030F0702030302020204" pitchFamily="66" charset="0"/>
              </a:rPr>
              <a:t>Blend those sounds together to read a word</a:t>
            </a:r>
          </a:p>
          <a:p>
            <a:pPr marL="514350" indent="-514350">
              <a:buFont typeface="+mj-lt"/>
              <a:buAutoNum type="arabicPeriod"/>
            </a:pPr>
            <a:r>
              <a:rPr lang="en-GB" dirty="0" smtClean="0">
                <a:latin typeface="Comic Sans MS" panose="030F0702030302020204" pitchFamily="66" charset="0"/>
              </a:rPr>
              <a:t>Say the word and understand what it means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747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124744"/>
            <a:ext cx="5578803" cy="374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26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60" y="476672"/>
            <a:ext cx="9200510" cy="594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12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343" y="476672"/>
            <a:ext cx="9211343" cy="5956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22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9187990" cy="591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67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omic Sans MS" panose="030F0702030302020204" pitchFamily="66" charset="0"/>
              </a:rPr>
              <a:t>To write…</a:t>
            </a:r>
            <a:endParaRPr lang="en-GB" b="1"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Writing is the same skill but in reverse.</a:t>
            </a:r>
          </a:p>
          <a:p>
            <a:pPr marL="514350" indent="-514350">
              <a:buFont typeface="+mj-lt"/>
              <a:buAutoNum type="arabicPeriod"/>
            </a:pPr>
            <a:r>
              <a:rPr lang="en-GB" dirty="0" smtClean="0">
                <a:latin typeface="Comic Sans MS" panose="030F0702030302020204" pitchFamily="66" charset="0"/>
              </a:rPr>
              <a:t>Say the word</a:t>
            </a:r>
          </a:p>
          <a:p>
            <a:pPr marL="514350" indent="-514350">
              <a:buFont typeface="+mj-lt"/>
              <a:buAutoNum type="arabicPeriod"/>
            </a:pPr>
            <a:r>
              <a:rPr lang="en-GB" dirty="0" smtClean="0">
                <a:latin typeface="Comic Sans MS" panose="030F0702030302020204" pitchFamily="66" charset="0"/>
              </a:rPr>
              <a:t>Segment (break up the word) to hear each sound (phoneme)</a:t>
            </a:r>
          </a:p>
          <a:p>
            <a:pPr marL="514350" indent="-514350">
              <a:buFont typeface="+mj-lt"/>
              <a:buAutoNum type="arabicPeriod"/>
            </a:pPr>
            <a:r>
              <a:rPr lang="en-GB" dirty="0" smtClean="0">
                <a:latin typeface="Comic Sans MS" panose="030F0702030302020204" pitchFamily="66" charset="0"/>
              </a:rPr>
              <a:t>Choose the right letter (grapheme) to write for each sound they hear</a:t>
            </a:r>
          </a:p>
          <a:p>
            <a:pPr marL="514350" indent="-514350">
              <a:buFont typeface="+mj-lt"/>
              <a:buAutoNum type="arabicPeriod"/>
            </a:pPr>
            <a:endParaRPr lang="en-GB" dirty="0"/>
          </a:p>
        </p:txBody>
      </p:sp>
    </p:spTree>
    <p:extLst>
      <p:ext uri="{BB962C8B-B14F-4D97-AF65-F5344CB8AC3E}">
        <p14:creationId xmlns:p14="http://schemas.microsoft.com/office/powerpoint/2010/main" val="14243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597</Words>
  <Application>Microsoft Office PowerPoint</Application>
  <PresentationFormat>On-screen Show (4:3)</PresentationFormat>
  <Paragraphs>62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Comic Sans MS</vt:lpstr>
      <vt:lpstr>Wingdings</vt:lpstr>
      <vt:lpstr>Office Theme</vt:lpstr>
      <vt:lpstr>Phonics Workshop</vt:lpstr>
      <vt:lpstr>What is “Phonics”?</vt:lpstr>
      <vt:lpstr>PowerPoint Presentation</vt:lpstr>
      <vt:lpstr>So to read…</vt:lpstr>
      <vt:lpstr>PowerPoint Presentation</vt:lpstr>
      <vt:lpstr>PowerPoint Presentation</vt:lpstr>
      <vt:lpstr>PowerPoint Presentation</vt:lpstr>
      <vt:lpstr>PowerPoint Presentation</vt:lpstr>
      <vt:lpstr>To write…</vt:lpstr>
      <vt:lpstr>Diagraphs and Trigraphs</vt:lpstr>
      <vt:lpstr>PowerPoint Presentation</vt:lpstr>
      <vt:lpstr>PowerPoint Presentation</vt:lpstr>
      <vt:lpstr>Bug Club sound board</vt:lpstr>
      <vt:lpstr>Tricky words!</vt:lpstr>
      <vt:lpstr>PowerPoint Presentation</vt:lpstr>
      <vt:lpstr>Year 1 Phonics Screening check</vt:lpstr>
      <vt:lpstr>PowerPoint Presentation</vt:lpstr>
      <vt:lpstr>What to expect in the test?</vt:lpstr>
      <vt:lpstr>PowerPoint Presentation</vt:lpstr>
      <vt:lpstr>PowerPoint Presentation</vt:lpstr>
      <vt:lpstr>How can you help?</vt:lpstr>
      <vt:lpstr>PowerPoint Presentation</vt:lpstr>
      <vt:lpstr>PowerPoint Presentation</vt:lpstr>
      <vt:lpstr>A final note…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Workshop</dc:title>
  <dc:creator>Esma Dere</dc:creator>
  <cp:lastModifiedBy>Angie Manderson</cp:lastModifiedBy>
  <cp:revision>13</cp:revision>
  <dcterms:created xsi:type="dcterms:W3CDTF">2024-10-21T22:54:54Z</dcterms:created>
  <dcterms:modified xsi:type="dcterms:W3CDTF">2025-10-03T09:17:15Z</dcterms:modified>
</cp:coreProperties>
</file>