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38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2089-15F6-4B21-A20D-C027879461A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BF094-6467-4090-A35E-FBCD06342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54966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2089-15F6-4B21-A20D-C027879461A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BF094-6467-4090-A35E-FBCD06342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813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2089-15F6-4B21-A20D-C027879461A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BF094-6467-4090-A35E-FBCD06342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39883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2089-15F6-4B21-A20D-C027879461A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BF094-6467-4090-A35E-FBCD06342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5304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2089-15F6-4B21-A20D-C027879461A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BF094-6467-4090-A35E-FBCD06342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6345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2089-15F6-4B21-A20D-C027879461A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BF094-6467-4090-A35E-FBCD06342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7228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2089-15F6-4B21-A20D-C027879461A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BF094-6467-4090-A35E-FBCD06342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78296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2089-15F6-4B21-A20D-C027879461A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BF094-6467-4090-A35E-FBCD06342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5632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2089-15F6-4B21-A20D-C027879461A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BF094-6467-4090-A35E-FBCD06342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7025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2089-15F6-4B21-A20D-C027879461A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BF094-6467-4090-A35E-FBCD06342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2008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3D2089-15F6-4B21-A20D-C027879461A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4BF094-6467-4090-A35E-FBCD06342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8103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3D2089-15F6-4B21-A20D-C027879461AC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4BF094-6467-4090-A35E-FBCD06342B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2725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4870271" y="3220872"/>
            <a:ext cx="2295027" cy="1415474"/>
          </a:xfrm>
          <a:prstGeom prst="roundRect">
            <a:avLst/>
          </a:prstGeom>
          <a:solidFill>
            <a:srgbClr val="FFC000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Year 2</a:t>
            </a:r>
          </a:p>
          <a:p>
            <a:pPr algn="ctr"/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Nutmeg and Walnut</a:t>
            </a:r>
          </a:p>
          <a:p>
            <a:pPr algn="ctr"/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Autumn </a:t>
            </a:r>
          </a:p>
          <a:p>
            <a:pPr algn="ctr"/>
            <a:r>
              <a:rPr lang="en-GB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Overview of Learning</a:t>
            </a:r>
            <a:endParaRPr lang="en-GB" b="1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102939" y="187691"/>
            <a:ext cx="2883149" cy="236016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rgbClr val="002060"/>
                </a:solidFill>
                <a:latin typeface="+mj-lt"/>
              </a:rPr>
              <a:t>Literacy Talk4Writing</a:t>
            </a:r>
          </a:p>
          <a:p>
            <a:pPr algn="ctr"/>
            <a:endParaRPr lang="en-GB" b="1" u="sng" dirty="0" smtClean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en-GB" sz="1400" b="1" dirty="0">
                <a:solidFill>
                  <a:srgbClr val="002060"/>
                </a:solidFill>
                <a:latin typeface="+mj-lt"/>
              </a:rPr>
              <a:t>Fiction text: </a:t>
            </a:r>
            <a:r>
              <a:rPr lang="en-GB" sz="1400" dirty="0">
                <a:solidFill>
                  <a:srgbClr val="002060"/>
                </a:solidFill>
                <a:latin typeface="+mj-lt"/>
              </a:rPr>
              <a:t>Little Red Riding Hood</a:t>
            </a:r>
          </a:p>
          <a:p>
            <a:pPr algn="ctr"/>
            <a:r>
              <a:rPr lang="en-GB" sz="1400" dirty="0">
                <a:solidFill>
                  <a:srgbClr val="002060"/>
                </a:solidFill>
                <a:latin typeface="+mj-lt"/>
              </a:rPr>
              <a:t>A Defeat the Monster Story</a:t>
            </a:r>
          </a:p>
          <a:p>
            <a:pPr algn="ctr"/>
            <a:endParaRPr lang="en-GB" sz="1400" dirty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en-GB" sz="1400" dirty="0">
                <a:solidFill>
                  <a:srgbClr val="002060"/>
                </a:solidFill>
                <a:latin typeface="+mj-lt"/>
              </a:rPr>
              <a:t>A</a:t>
            </a:r>
            <a:r>
              <a:rPr lang="en-GB" sz="1400" b="1" dirty="0">
                <a:solidFill>
                  <a:srgbClr val="002060"/>
                </a:solidFill>
                <a:latin typeface="+mj-lt"/>
              </a:rPr>
              <a:t> Recount </a:t>
            </a:r>
            <a:r>
              <a:rPr lang="en-GB" sz="1400" dirty="0">
                <a:solidFill>
                  <a:srgbClr val="002060"/>
                </a:solidFill>
                <a:latin typeface="+mj-lt"/>
              </a:rPr>
              <a:t>linked to a trip</a:t>
            </a:r>
          </a:p>
          <a:p>
            <a:pPr algn="ctr"/>
            <a:endParaRPr lang="en-GB" sz="1400" b="1" dirty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en-GB" sz="1400" b="1" dirty="0" smtClean="0">
                <a:solidFill>
                  <a:srgbClr val="002060"/>
                </a:solidFill>
                <a:latin typeface="+mj-lt"/>
              </a:rPr>
              <a:t>Non-fiction text</a:t>
            </a: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: How </a:t>
            </a:r>
            <a:r>
              <a:rPr lang="en-GB" sz="1400" dirty="0">
                <a:solidFill>
                  <a:srgbClr val="002060"/>
                </a:solidFill>
                <a:latin typeface="+mj-lt"/>
              </a:rPr>
              <a:t>to look after a pet dragon - instructions</a:t>
            </a:r>
          </a:p>
          <a:p>
            <a:pPr algn="ctr"/>
            <a:endParaRPr lang="en-GB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42184" y="2672850"/>
            <a:ext cx="1394395" cy="196349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rgbClr val="002060"/>
                </a:solidFill>
                <a:latin typeface="+mj-lt"/>
              </a:rPr>
              <a:t>Phonics</a:t>
            </a:r>
          </a:p>
          <a:p>
            <a:pPr algn="ctr"/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Revision </a:t>
            </a:r>
            <a:r>
              <a:rPr lang="en-GB" sz="1400" dirty="0">
                <a:solidFill>
                  <a:srgbClr val="002060"/>
                </a:solidFill>
                <a:latin typeface="+mj-lt"/>
              </a:rPr>
              <a:t>of </a:t>
            </a:r>
            <a:endParaRPr lang="en-GB" sz="1400" dirty="0" smtClean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all phases learned in Y1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42184" y="4814732"/>
            <a:ext cx="2013865" cy="186798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rgbClr val="002060"/>
                </a:solidFill>
                <a:latin typeface="+mj-lt"/>
              </a:rPr>
              <a:t>PE</a:t>
            </a:r>
          </a:p>
          <a:p>
            <a:pPr algn="ctr"/>
            <a:r>
              <a:rPr lang="en-GB" sz="1200" b="1" dirty="0">
                <a:solidFill>
                  <a:srgbClr val="002060"/>
                </a:solidFill>
                <a:latin typeface="+mj-lt"/>
              </a:rPr>
              <a:t>Skipping Indoor </a:t>
            </a:r>
            <a:r>
              <a:rPr lang="en-GB" sz="1200" b="1" dirty="0" smtClean="0">
                <a:solidFill>
                  <a:srgbClr val="002060"/>
                </a:solidFill>
                <a:latin typeface="+mj-lt"/>
              </a:rPr>
              <a:t>Games</a:t>
            </a:r>
          </a:p>
          <a:p>
            <a:pPr algn="ctr"/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To 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work as part of a </a:t>
            </a:r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team and to 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incorporate throwing into games. </a:t>
            </a:r>
            <a:r>
              <a:rPr lang="en-GB" sz="1200" b="1" dirty="0">
                <a:solidFill>
                  <a:srgbClr val="002060"/>
                </a:solidFill>
                <a:latin typeface="+mj-lt"/>
              </a:rPr>
              <a:t>Athletics  </a:t>
            </a:r>
          </a:p>
          <a:p>
            <a:pPr algn="ctr"/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To 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be introduced to a number of </a:t>
            </a:r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athletic games</a:t>
            </a:r>
          </a:p>
          <a:p>
            <a:pPr algn="ctr"/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Running, Jumping</a:t>
            </a:r>
            <a:endParaRPr lang="en-GB" sz="12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357703" y="2715731"/>
            <a:ext cx="1420118" cy="1930688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u="sng" dirty="0" smtClean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en-GB" b="1" u="sng" dirty="0" smtClean="0">
                <a:solidFill>
                  <a:srgbClr val="002060"/>
                </a:solidFill>
                <a:latin typeface="+mj-lt"/>
              </a:rPr>
              <a:t>Reading</a:t>
            </a:r>
          </a:p>
          <a:p>
            <a:pPr algn="ctr"/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Daily Supported Reader and </a:t>
            </a:r>
          </a:p>
          <a:p>
            <a:pPr algn="ctr"/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Bridge to DR</a:t>
            </a:r>
          </a:p>
          <a:p>
            <a:pPr algn="ctr"/>
            <a:endParaRPr lang="en-GB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9344025" y="187691"/>
            <a:ext cx="2643199" cy="2495232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rgbClr val="002060"/>
                </a:solidFill>
                <a:latin typeface="+mj-lt"/>
              </a:rPr>
              <a:t>Mathematics</a:t>
            </a:r>
          </a:p>
          <a:p>
            <a:pPr algn="ctr"/>
            <a:r>
              <a:rPr lang="en-GB" sz="1400" b="1" dirty="0" smtClean="0">
                <a:solidFill>
                  <a:srgbClr val="002060"/>
                </a:solidFill>
                <a:latin typeface="+mj-lt"/>
              </a:rPr>
              <a:t>Number</a:t>
            </a:r>
            <a:endParaRPr lang="en-GB" sz="1400" b="1" dirty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en-GB" sz="1400" dirty="0">
                <a:solidFill>
                  <a:srgbClr val="002060"/>
                </a:solidFill>
                <a:latin typeface="+mj-lt"/>
              </a:rPr>
              <a:t>Place value (within 100</a:t>
            </a: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)</a:t>
            </a:r>
          </a:p>
          <a:p>
            <a:pPr algn="ctr"/>
            <a:r>
              <a:rPr lang="en-GB" sz="1400" dirty="0">
                <a:solidFill>
                  <a:srgbClr val="002060"/>
                </a:solidFill>
                <a:latin typeface="+mj-lt"/>
              </a:rPr>
              <a:t> Addition and subtraction (within 10</a:t>
            </a: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)</a:t>
            </a:r>
          </a:p>
          <a:p>
            <a:pPr algn="ctr"/>
            <a:r>
              <a:rPr lang="en-GB" sz="1400" dirty="0">
                <a:solidFill>
                  <a:srgbClr val="002060"/>
                </a:solidFill>
                <a:latin typeface="+mj-lt"/>
              </a:rPr>
              <a:t>Additions and </a:t>
            </a: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subtraction</a:t>
            </a:r>
          </a:p>
          <a:p>
            <a:pPr algn="ctr"/>
            <a:r>
              <a:rPr lang="en-GB" sz="1400" b="1" dirty="0" smtClean="0">
                <a:solidFill>
                  <a:srgbClr val="002060"/>
                </a:solidFill>
                <a:latin typeface="+mj-lt"/>
              </a:rPr>
              <a:t>Geometry</a:t>
            </a:r>
          </a:p>
          <a:p>
            <a:pPr algn="ctr"/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2D and 3D Shapes</a:t>
            </a:r>
            <a:endParaRPr lang="en-GB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7631069" y="234822"/>
            <a:ext cx="1573576" cy="248090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rgbClr val="002060"/>
                </a:solidFill>
                <a:latin typeface="+mj-lt"/>
              </a:rPr>
              <a:t>Science</a:t>
            </a:r>
          </a:p>
          <a:p>
            <a:pPr algn="ctr"/>
            <a:r>
              <a:rPr lang="en-GB" sz="1400" dirty="0">
                <a:solidFill>
                  <a:srgbClr val="002060"/>
                </a:solidFill>
                <a:latin typeface="+mj-lt"/>
              </a:rPr>
              <a:t>Animals Including Humans- Growth</a:t>
            </a:r>
          </a:p>
          <a:p>
            <a:pPr algn="ctr"/>
            <a:r>
              <a:rPr lang="en-GB" sz="1400" dirty="0">
                <a:solidFill>
                  <a:srgbClr val="002060"/>
                </a:solidFill>
                <a:latin typeface="+mj-lt"/>
              </a:rPr>
              <a:t>(Basic needs and healthy </a:t>
            </a: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lifestyles)</a:t>
            </a:r>
          </a:p>
          <a:p>
            <a:pPr algn="ctr"/>
            <a:endParaRPr lang="en-GB" sz="1400" dirty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en-GB" sz="1400" dirty="0">
                <a:solidFill>
                  <a:srgbClr val="002060"/>
                </a:solidFill>
                <a:latin typeface="+mj-lt"/>
              </a:rPr>
              <a:t>Animals Including Humans- Life Cycles</a:t>
            </a:r>
          </a:p>
          <a:p>
            <a:pPr algn="ctr"/>
            <a:endParaRPr lang="en-GB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722431" y="4878343"/>
            <a:ext cx="2590705" cy="174076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rgbClr val="002060"/>
                </a:solidFill>
                <a:latin typeface="+mj-lt"/>
              </a:rPr>
              <a:t>RE</a:t>
            </a:r>
          </a:p>
          <a:p>
            <a:pPr algn="ctr"/>
            <a:r>
              <a:rPr lang="en-GB" sz="1400" b="1" dirty="0">
                <a:solidFill>
                  <a:srgbClr val="002060"/>
                </a:solidFill>
                <a:latin typeface="+mj-lt"/>
              </a:rPr>
              <a:t>Big Question</a:t>
            </a:r>
          </a:p>
          <a:p>
            <a:pPr algn="ctr"/>
            <a:r>
              <a:rPr lang="en-GB" sz="1400" dirty="0">
                <a:solidFill>
                  <a:srgbClr val="002060"/>
                </a:solidFill>
                <a:latin typeface="+mj-lt"/>
              </a:rPr>
              <a:t>What can we learn from special stories?</a:t>
            </a:r>
          </a:p>
          <a:p>
            <a:pPr algn="ctr"/>
            <a:r>
              <a:rPr lang="en-GB" sz="1400" dirty="0">
                <a:solidFill>
                  <a:srgbClr val="002060"/>
                </a:solidFill>
                <a:latin typeface="+mj-lt"/>
              </a:rPr>
              <a:t>Why did Jesus tell stories? Why are different books special for different people? </a:t>
            </a:r>
          </a:p>
          <a:p>
            <a:pPr algn="ctr"/>
            <a:endParaRPr lang="en-GB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2320161" y="4904576"/>
            <a:ext cx="2013865" cy="171453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rgbClr val="002060"/>
                </a:solidFill>
                <a:latin typeface="+mj-lt"/>
              </a:rPr>
              <a:t>Art and DT</a:t>
            </a:r>
          </a:p>
          <a:p>
            <a:pPr algn="ctr"/>
            <a:r>
              <a:rPr lang="en-GB" sz="1400" b="1" dirty="0" smtClean="0">
                <a:solidFill>
                  <a:srgbClr val="002060"/>
                </a:solidFill>
                <a:latin typeface="+mj-lt"/>
              </a:rPr>
              <a:t>Art</a:t>
            </a:r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:</a:t>
            </a:r>
            <a:endParaRPr lang="en-GB" sz="1400" dirty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en-GB" sz="1200" b="1" dirty="0" smtClean="0">
                <a:solidFill>
                  <a:srgbClr val="002060"/>
                </a:solidFill>
                <a:latin typeface="+mj-lt"/>
              </a:rPr>
              <a:t>DT: </a:t>
            </a:r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Mechanisms</a:t>
            </a:r>
          </a:p>
          <a:p>
            <a:pPr algn="ctr"/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heels and axles</a:t>
            </a:r>
          </a:p>
          <a:p>
            <a:pPr algn="ctr"/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(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3D – Vehicles</a:t>
            </a:r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)</a:t>
            </a:r>
            <a:endParaRPr lang="en-GB" sz="1200" b="1" u="sng" dirty="0" smtClean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en-GB" b="1" u="sng" dirty="0" smtClean="0">
                <a:solidFill>
                  <a:srgbClr val="002060"/>
                </a:solidFill>
                <a:latin typeface="+mj-lt"/>
              </a:rPr>
              <a:t>Music</a:t>
            </a:r>
          </a:p>
          <a:p>
            <a:pPr algn="ctr"/>
            <a:r>
              <a:rPr lang="en-GB" sz="1200" dirty="0">
                <a:solidFill>
                  <a:srgbClr val="002060"/>
                </a:solidFill>
                <a:latin typeface="+mj-lt"/>
              </a:rPr>
              <a:t>Focusing on hand/eye co-ordination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22358" y="4904576"/>
            <a:ext cx="2013865" cy="174076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rgbClr val="002060"/>
                </a:solidFill>
                <a:latin typeface="+mj-lt"/>
              </a:rPr>
              <a:t>Computing</a:t>
            </a:r>
          </a:p>
          <a:p>
            <a:pPr algn="ctr"/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Online Safety</a:t>
            </a:r>
          </a:p>
          <a:p>
            <a:pPr algn="ctr"/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Coding</a:t>
            </a:r>
          </a:p>
          <a:p>
            <a:pPr algn="ctr"/>
            <a:endParaRPr lang="en-GB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9973360" y="2895577"/>
            <a:ext cx="2013865" cy="174076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Geography</a:t>
            </a:r>
          </a:p>
          <a:p>
            <a:pPr algn="ctr"/>
            <a:r>
              <a:rPr lang="en-GB" sz="1400" b="1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Weather and Seasons</a:t>
            </a:r>
            <a:endParaRPr lang="en-GB" sz="1400" b="1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r>
              <a:rPr lang="en-GB" sz="1400" b="1" dirty="0">
                <a:solidFill>
                  <a:srgbClr val="002060"/>
                </a:solidFill>
                <a:latin typeface="Arial Narrow" panose="020B0606020202030204" pitchFamily="34" charset="0"/>
              </a:rPr>
              <a:t>What are seasons</a:t>
            </a:r>
            <a:r>
              <a:rPr lang="en-GB" sz="14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?</a:t>
            </a:r>
          </a:p>
          <a:p>
            <a:pPr algn="ctr"/>
            <a:r>
              <a:rPr lang="en-GB" sz="1200" dirty="0" smtClean="0">
                <a:solidFill>
                  <a:srgbClr val="002060"/>
                </a:solidFill>
                <a:latin typeface="Arial Narrow" panose="020B0606020202030204" pitchFamily="34" charset="0"/>
              </a:rPr>
              <a:t>Developing locational and place knowledge about their locality and the UK as a whole</a:t>
            </a:r>
            <a:endParaRPr lang="en-GB" sz="1200" dirty="0">
              <a:solidFill>
                <a:srgbClr val="002060"/>
              </a:solidFill>
              <a:latin typeface="Arial Narrow" panose="020B0606020202030204" pitchFamily="34" charset="0"/>
            </a:endParaRPr>
          </a:p>
          <a:p>
            <a:pPr algn="ctr"/>
            <a:endParaRPr lang="en-GB" dirty="0">
              <a:solidFill>
                <a:srgbClr val="002060"/>
              </a:solidFill>
              <a:latin typeface="Arial Narrow" panose="020B0606020202030204" pitchFamily="34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111147" y="182749"/>
            <a:ext cx="1759123" cy="2360161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b="1" u="sng" dirty="0" smtClean="0">
                <a:solidFill>
                  <a:srgbClr val="002060"/>
                </a:solidFill>
                <a:latin typeface="+mj-lt"/>
              </a:rPr>
              <a:t>PSHE and Wellbeing</a:t>
            </a:r>
          </a:p>
          <a:p>
            <a:pPr algn="ctr"/>
            <a:r>
              <a:rPr lang="en-GB" sz="1000" b="1" dirty="0">
                <a:solidFill>
                  <a:srgbClr val="002060"/>
                </a:solidFill>
                <a:latin typeface="+mj-lt"/>
              </a:rPr>
              <a:t>Family and </a:t>
            </a:r>
            <a:r>
              <a:rPr lang="en-GB" sz="1000" b="1" dirty="0" smtClean="0">
                <a:solidFill>
                  <a:srgbClr val="002060"/>
                </a:solidFill>
                <a:latin typeface="+mj-lt"/>
              </a:rPr>
              <a:t>relationships</a:t>
            </a:r>
          </a:p>
          <a:p>
            <a:pPr algn="ctr"/>
            <a:r>
              <a:rPr lang="en-GB" sz="1000" dirty="0" smtClean="0">
                <a:solidFill>
                  <a:srgbClr val="002060"/>
                </a:solidFill>
                <a:latin typeface="+mj-lt"/>
              </a:rPr>
              <a:t>What </a:t>
            </a:r>
            <a:r>
              <a:rPr lang="en-GB" sz="1000" dirty="0">
                <a:solidFill>
                  <a:srgbClr val="002060"/>
                </a:solidFill>
                <a:latin typeface="+mj-lt"/>
              </a:rPr>
              <a:t>is </a:t>
            </a:r>
            <a:r>
              <a:rPr lang="en-GB" sz="1000" dirty="0" smtClean="0">
                <a:solidFill>
                  <a:srgbClr val="002060"/>
                </a:solidFill>
                <a:latin typeface="+mj-lt"/>
              </a:rPr>
              <a:t>family?</a:t>
            </a:r>
          </a:p>
          <a:p>
            <a:pPr algn="ctr"/>
            <a:r>
              <a:rPr lang="en-GB" sz="1000" dirty="0" smtClean="0">
                <a:solidFill>
                  <a:srgbClr val="002060"/>
                </a:solidFill>
                <a:latin typeface="+mj-lt"/>
              </a:rPr>
              <a:t>What </a:t>
            </a:r>
            <a:r>
              <a:rPr lang="en-GB" sz="1000" dirty="0">
                <a:solidFill>
                  <a:srgbClr val="002060"/>
                </a:solidFill>
                <a:latin typeface="+mj-lt"/>
              </a:rPr>
              <a:t>are </a:t>
            </a:r>
            <a:r>
              <a:rPr lang="en-GB" sz="1000" dirty="0" smtClean="0">
                <a:solidFill>
                  <a:srgbClr val="002060"/>
                </a:solidFill>
                <a:latin typeface="+mj-lt"/>
              </a:rPr>
              <a:t>friendships?</a:t>
            </a:r>
          </a:p>
          <a:p>
            <a:pPr algn="ctr"/>
            <a:r>
              <a:rPr lang="en-GB" sz="1000" dirty="0" smtClean="0">
                <a:solidFill>
                  <a:srgbClr val="002060"/>
                </a:solidFill>
                <a:latin typeface="+mj-lt"/>
              </a:rPr>
              <a:t>Family </a:t>
            </a:r>
            <a:r>
              <a:rPr lang="en-GB" sz="1000" dirty="0">
                <a:solidFill>
                  <a:srgbClr val="002060"/>
                </a:solidFill>
                <a:latin typeface="+mj-lt"/>
              </a:rPr>
              <a:t>and friends help and support each other </a:t>
            </a:r>
            <a:endParaRPr lang="en-GB" sz="1000" dirty="0" smtClean="0">
              <a:solidFill>
                <a:srgbClr val="002060"/>
              </a:solidFill>
              <a:latin typeface="+mj-lt"/>
            </a:endParaRPr>
          </a:p>
          <a:p>
            <a:pPr algn="ctr"/>
            <a:r>
              <a:rPr lang="en-GB" sz="1000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en-GB" sz="1000" dirty="0">
                <a:solidFill>
                  <a:srgbClr val="002060"/>
                </a:solidFill>
                <a:latin typeface="+mj-lt"/>
              </a:rPr>
              <a:t>Making friends </a:t>
            </a:r>
            <a:r>
              <a:rPr lang="en-GB" sz="1000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en-GB" sz="1000" dirty="0">
                <a:solidFill>
                  <a:srgbClr val="002060"/>
                </a:solidFill>
                <a:latin typeface="+mj-lt"/>
              </a:rPr>
              <a:t>Friendship </a:t>
            </a:r>
            <a:r>
              <a:rPr lang="en-GB" sz="1000" dirty="0" smtClean="0">
                <a:solidFill>
                  <a:srgbClr val="002060"/>
                </a:solidFill>
                <a:latin typeface="+mj-lt"/>
              </a:rPr>
              <a:t>problems and Healthy </a:t>
            </a:r>
            <a:r>
              <a:rPr lang="en-GB" sz="1000" dirty="0">
                <a:solidFill>
                  <a:srgbClr val="002060"/>
                </a:solidFill>
                <a:latin typeface="+mj-lt"/>
              </a:rPr>
              <a:t>Friendships</a:t>
            </a:r>
          </a:p>
          <a:p>
            <a:pPr algn="ctr"/>
            <a:r>
              <a:rPr lang="en-GB" sz="1000" b="1" dirty="0">
                <a:solidFill>
                  <a:srgbClr val="002060"/>
                </a:solidFill>
                <a:latin typeface="+mj-lt"/>
              </a:rPr>
              <a:t>Citizenship </a:t>
            </a:r>
            <a:r>
              <a:rPr lang="en-GB" sz="1000" b="1" dirty="0" smtClean="0">
                <a:solidFill>
                  <a:srgbClr val="002060"/>
                </a:solidFill>
                <a:latin typeface="+mj-lt"/>
              </a:rPr>
              <a:t>Responsibility </a:t>
            </a:r>
            <a:r>
              <a:rPr lang="en-GB" sz="1000" dirty="0" smtClean="0">
                <a:solidFill>
                  <a:srgbClr val="002060"/>
                </a:solidFill>
                <a:latin typeface="+mj-lt"/>
              </a:rPr>
              <a:t>Caring </a:t>
            </a:r>
            <a:r>
              <a:rPr lang="en-GB" sz="1000" dirty="0">
                <a:solidFill>
                  <a:srgbClr val="002060"/>
                </a:solidFill>
                <a:latin typeface="+mj-lt"/>
              </a:rPr>
              <a:t>for </a:t>
            </a:r>
            <a:r>
              <a:rPr lang="en-GB" sz="1000" dirty="0" smtClean="0">
                <a:solidFill>
                  <a:srgbClr val="002060"/>
                </a:solidFill>
                <a:latin typeface="+mj-lt"/>
              </a:rPr>
              <a:t>others</a:t>
            </a:r>
          </a:p>
          <a:p>
            <a:pPr algn="ctr"/>
            <a:r>
              <a:rPr lang="en-GB" sz="1000" dirty="0">
                <a:solidFill>
                  <a:srgbClr val="002060"/>
                </a:solidFill>
                <a:latin typeface="+mj-lt"/>
              </a:rPr>
              <a:t> </a:t>
            </a:r>
            <a:r>
              <a:rPr lang="en-GB" sz="1000" b="1" dirty="0" smtClean="0">
                <a:solidFill>
                  <a:srgbClr val="002060"/>
                </a:solidFill>
                <a:latin typeface="+mj-lt"/>
              </a:rPr>
              <a:t>Community </a:t>
            </a:r>
            <a:r>
              <a:rPr lang="en-GB" sz="1000" b="1" dirty="0">
                <a:solidFill>
                  <a:srgbClr val="002060"/>
                </a:solidFill>
                <a:latin typeface="+mj-lt"/>
              </a:rPr>
              <a:t>and Democracy 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459980" y="2879419"/>
            <a:ext cx="2276243" cy="176699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rgbClr val="002060"/>
                </a:solidFill>
                <a:latin typeface="+mj-lt"/>
              </a:rPr>
              <a:t>History</a:t>
            </a:r>
          </a:p>
          <a:p>
            <a:pPr algn="ctr"/>
            <a:r>
              <a:rPr lang="en-GB" sz="1200" b="1" dirty="0">
                <a:solidFill>
                  <a:srgbClr val="002060"/>
                </a:solidFill>
                <a:latin typeface="+mj-lt"/>
              </a:rPr>
              <a:t>Bonfire Night and The Great Fire of London</a:t>
            </a:r>
          </a:p>
          <a:p>
            <a:pPr algn="ctr"/>
            <a:r>
              <a:rPr lang="en-GB" sz="1000" dirty="0">
                <a:solidFill>
                  <a:srgbClr val="002060"/>
                </a:solidFill>
                <a:latin typeface="+mj-lt"/>
              </a:rPr>
              <a:t>Should we still celebrate Bonfire </a:t>
            </a:r>
            <a:r>
              <a:rPr lang="en-GB" sz="1000" dirty="0" smtClean="0">
                <a:solidFill>
                  <a:srgbClr val="002060"/>
                </a:solidFill>
                <a:latin typeface="+mj-lt"/>
              </a:rPr>
              <a:t>Night? Did </a:t>
            </a:r>
            <a:r>
              <a:rPr lang="en-GB" sz="1000" dirty="0">
                <a:solidFill>
                  <a:srgbClr val="002060"/>
                </a:solidFill>
                <a:latin typeface="+mj-lt"/>
              </a:rPr>
              <a:t>the Great fire make London a better or worse place?</a:t>
            </a:r>
          </a:p>
          <a:p>
            <a:pPr algn="ctr"/>
            <a:r>
              <a:rPr lang="en-GB" sz="1000" dirty="0" smtClean="0">
                <a:solidFill>
                  <a:srgbClr val="002060"/>
                </a:solidFill>
                <a:latin typeface="+mj-lt"/>
              </a:rPr>
              <a:t>Explore </a:t>
            </a:r>
            <a:r>
              <a:rPr lang="en-GB" sz="1000" dirty="0">
                <a:solidFill>
                  <a:srgbClr val="002060"/>
                </a:solidFill>
                <a:latin typeface="+mj-lt"/>
              </a:rPr>
              <a:t>two very different events </a:t>
            </a:r>
            <a:r>
              <a:rPr lang="en-GB" sz="1000" dirty="0" smtClean="0">
                <a:solidFill>
                  <a:srgbClr val="002060"/>
                </a:solidFill>
                <a:latin typeface="+mj-lt"/>
              </a:rPr>
              <a:t>within </a:t>
            </a:r>
            <a:r>
              <a:rPr lang="en-GB" sz="1000" dirty="0">
                <a:solidFill>
                  <a:srgbClr val="002060"/>
                </a:solidFill>
                <a:latin typeface="+mj-lt"/>
              </a:rPr>
              <a:t>the Stuart </a:t>
            </a:r>
            <a:r>
              <a:rPr lang="en-GB" sz="1000" dirty="0" smtClean="0">
                <a:solidFill>
                  <a:srgbClr val="002060"/>
                </a:solidFill>
                <a:latin typeface="+mj-lt"/>
              </a:rPr>
              <a:t>period while developing an awareness of the past</a:t>
            </a:r>
            <a:endParaRPr lang="en-GB" sz="10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9973359" y="4904576"/>
            <a:ext cx="2013865" cy="1740769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rgbClr val="002060"/>
                </a:solidFill>
                <a:latin typeface="+mj-lt"/>
              </a:rPr>
              <a:t>Trips/workshops</a:t>
            </a:r>
          </a:p>
          <a:p>
            <a:pPr algn="ctr"/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Cinema trip – How to train your dragon (Literacy links)</a:t>
            </a:r>
          </a:p>
          <a:p>
            <a:pPr algn="ctr"/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Visit to Fire Station</a:t>
            </a:r>
          </a:p>
          <a:p>
            <a:pPr algn="ctr"/>
            <a:r>
              <a:rPr lang="en-GB" sz="1400" dirty="0" smtClean="0">
                <a:solidFill>
                  <a:srgbClr val="002060"/>
                </a:solidFill>
                <a:latin typeface="+mj-lt"/>
              </a:rPr>
              <a:t>Visit from Fire Brigade</a:t>
            </a:r>
            <a:endParaRPr lang="en-GB" sz="1400" dirty="0">
              <a:solidFill>
                <a:srgbClr val="002060"/>
              </a:solidFill>
              <a:latin typeface="+mj-lt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7400" y="2075147"/>
            <a:ext cx="1112194" cy="1001792"/>
          </a:xfrm>
          <a:prstGeom prst="rect">
            <a:avLst/>
          </a:prstGeom>
          <a:ln w="28575">
            <a:solidFill>
              <a:srgbClr val="FFC000"/>
            </a:solidFill>
          </a:ln>
        </p:spPr>
      </p:pic>
      <p:sp>
        <p:nvSpPr>
          <p:cNvPr id="19" name="Rounded Rectangle 18"/>
          <p:cNvSpPr/>
          <p:nvPr/>
        </p:nvSpPr>
        <p:spPr>
          <a:xfrm>
            <a:off x="5021625" y="261278"/>
            <a:ext cx="2362359" cy="1710397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rgbClr val="002060"/>
                </a:solidFill>
                <a:latin typeface="+mj-lt"/>
              </a:rPr>
              <a:t>Spanish</a:t>
            </a:r>
          </a:p>
          <a:p>
            <a:pPr algn="ctr"/>
            <a:r>
              <a:rPr lang="en-GB" sz="1200" b="1" dirty="0" smtClean="0">
                <a:solidFill>
                  <a:srgbClr val="002060"/>
                </a:solidFill>
                <a:latin typeface="+mj-lt"/>
              </a:rPr>
              <a:t>All about me</a:t>
            </a:r>
          </a:p>
          <a:p>
            <a:pPr algn="ctr"/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My name, age and birthday</a:t>
            </a:r>
          </a:p>
          <a:p>
            <a:pPr algn="ctr"/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Numbers 1-20</a:t>
            </a:r>
          </a:p>
          <a:p>
            <a:pPr algn="ctr"/>
            <a:r>
              <a:rPr lang="en-GB" sz="1200" b="1" dirty="0" smtClean="0">
                <a:solidFill>
                  <a:srgbClr val="002060"/>
                </a:solidFill>
                <a:latin typeface="+mj-lt"/>
              </a:rPr>
              <a:t>Seasons</a:t>
            </a:r>
          </a:p>
          <a:p>
            <a:pPr algn="ctr"/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Naming and 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d</a:t>
            </a:r>
            <a:r>
              <a:rPr lang="en-GB" sz="1200" dirty="0" smtClean="0">
                <a:solidFill>
                  <a:srgbClr val="002060"/>
                </a:solidFill>
                <a:latin typeface="+mj-lt"/>
              </a:rPr>
              <a:t>escribing the four seasons of the year</a:t>
            </a:r>
            <a:endParaRPr lang="en-GB" sz="1200" dirty="0">
              <a:solidFill>
                <a:srgbClr val="002060"/>
              </a:solidFill>
              <a:latin typeface="+mj-lt"/>
            </a:endParaRPr>
          </a:p>
          <a:p>
            <a:pPr algn="ctr"/>
            <a:endParaRPr lang="en-GB" sz="1400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1723536" y="2682923"/>
            <a:ext cx="1495315" cy="1963496"/>
          </a:xfrm>
          <a:prstGeom prst="roundRect">
            <a:avLst/>
          </a:prstGeom>
          <a:solidFill>
            <a:schemeClr val="bg1"/>
          </a:solidFill>
          <a:ln w="3810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u="sng" dirty="0" smtClean="0">
                <a:solidFill>
                  <a:srgbClr val="002060"/>
                </a:solidFill>
                <a:latin typeface="+mj-lt"/>
              </a:rPr>
              <a:t>Handwriting</a:t>
            </a:r>
          </a:p>
          <a:p>
            <a:pPr algn="ctr"/>
            <a:r>
              <a:rPr lang="it-IT" sz="1200" dirty="0">
                <a:solidFill>
                  <a:srgbClr val="002060"/>
                </a:solidFill>
                <a:latin typeface="+mj-lt"/>
              </a:rPr>
              <a:t>Introduce non-cursive </a:t>
            </a:r>
            <a:r>
              <a:rPr lang="it-IT" sz="1200" dirty="0" smtClean="0">
                <a:solidFill>
                  <a:srgbClr val="002060"/>
                </a:solidFill>
                <a:latin typeface="+mj-lt"/>
              </a:rPr>
              <a:t>capital letters </a:t>
            </a:r>
            <a:r>
              <a:rPr lang="it-IT" sz="1200" dirty="0">
                <a:solidFill>
                  <a:srgbClr val="002060"/>
                </a:solidFill>
                <a:latin typeface="+mj-lt"/>
              </a:rPr>
              <a:t>(A-Z) </a:t>
            </a:r>
            <a:r>
              <a:rPr lang="en-GB" sz="1200" dirty="0">
                <a:solidFill>
                  <a:srgbClr val="002060"/>
                </a:solidFill>
                <a:latin typeface="+mj-lt"/>
              </a:rPr>
              <a:t>Introduce consistent sizing and spacing in words and sentences.</a:t>
            </a:r>
          </a:p>
        </p:txBody>
      </p:sp>
    </p:spTree>
    <p:extLst>
      <p:ext uri="{BB962C8B-B14F-4D97-AF65-F5344CB8AC3E}">
        <p14:creationId xmlns:p14="http://schemas.microsoft.com/office/powerpoint/2010/main" val="32526376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346</Words>
  <Application>Microsoft Office PowerPoint</Application>
  <PresentationFormat>Widescreen</PresentationFormat>
  <Paragraphs>78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Nursery</dc:creator>
  <cp:lastModifiedBy>Nursery</cp:lastModifiedBy>
  <cp:revision>1</cp:revision>
  <dcterms:created xsi:type="dcterms:W3CDTF">2026-10-20T06:46:09Z</dcterms:created>
  <dcterms:modified xsi:type="dcterms:W3CDTF">2026-10-20T06:46:24Z</dcterms:modified>
</cp:coreProperties>
</file>